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84" r:id="rId5"/>
    <p:sldId id="319" r:id="rId6"/>
    <p:sldId id="308" r:id="rId7"/>
    <p:sldId id="322" r:id="rId8"/>
    <p:sldId id="320" r:id="rId9"/>
    <p:sldId id="324" r:id="rId10"/>
    <p:sldId id="316" r:id="rId11"/>
    <p:sldId id="323"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9"/>
            <p14:sldId id="308"/>
            <p14:sldId id="322"/>
            <p14:sldId id="320"/>
            <p14:sldId id="324"/>
            <p14:sldId id="316"/>
            <p14:sldId id="323"/>
            <p14:sldId id="305"/>
          </p14:sldIdLst>
        </p14:section>
        <p14:section name="Untitled Section" id="{5E15BCDC-23F7-4278-A6FF-DBBC366BAE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B1DF2-5167-4405-ABCF-A6312E72A9E5}" v="2" dt="2024-01-23T17:19:53.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9</a:t>
            </a:fld>
            <a:endParaRPr lang="en-US"/>
          </a:p>
        </p:txBody>
      </p:sp>
    </p:spTree>
    <p:extLst>
      <p:ext uri="{BB962C8B-B14F-4D97-AF65-F5344CB8AC3E}">
        <p14:creationId xmlns:p14="http://schemas.microsoft.com/office/powerpoint/2010/main" val="20837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January 25, 2024     </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483509"/>
          </a:xfrm>
        </p:spPr>
        <p:txBody>
          <a:bodyPr/>
          <a:lstStyle/>
          <a:p>
            <a:r>
              <a:rPr lang="en-US" sz="4000" u="sng" dirty="0">
                <a:latin typeface="+mj-lt"/>
              </a:rPr>
              <a:t>Devices</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120630"/>
            <a:ext cx="10499721" cy="4250987"/>
          </a:xfrm>
        </p:spPr>
        <p:txBody>
          <a:bodyPr>
            <a:noAutofit/>
          </a:bodyPr>
          <a:lstStyle/>
          <a:p>
            <a:pPr>
              <a:lnSpc>
                <a:spcPct val="120000"/>
              </a:lnSpc>
            </a:pPr>
            <a:r>
              <a:rPr lang="en-US" sz="2600" b="0" dirty="0">
                <a:latin typeface="+mn-lt"/>
              </a:rPr>
              <a:t>The Dept. of Health Care Services has agreed to allow devices purchased with CalHOPE funds to be retained by our subcontractors to use towards other contracts and/or grant awards received from DHCS or other state depts. </a:t>
            </a:r>
          </a:p>
          <a:p>
            <a:pPr>
              <a:lnSpc>
                <a:spcPct val="120000"/>
              </a:lnSpc>
            </a:pPr>
            <a:r>
              <a:rPr lang="en-US" sz="2600" b="0" dirty="0">
                <a:latin typeface="+mn-lt"/>
              </a:rPr>
              <a:t>We will send out a survey to determine if you’ve purchased devices, and if so, if you have received other grants from DHCS, such as Peer Workforce Investment or one of the CYBHI grants, or from other state depts. </a:t>
            </a:r>
          </a:p>
          <a:p>
            <a:pPr>
              <a:lnSpc>
                <a:spcPct val="120000"/>
              </a:lnSpc>
            </a:pPr>
            <a:r>
              <a:rPr lang="en-US" sz="2600" b="0" dirty="0">
                <a:latin typeface="+mn-lt"/>
              </a:rPr>
              <a:t>You will need to confirm that there will be no duplicate expenses across grants. </a:t>
            </a:r>
          </a:p>
        </p:txBody>
      </p:sp>
    </p:spTree>
    <p:extLst>
      <p:ext uri="{BB962C8B-B14F-4D97-AF65-F5344CB8AC3E}">
        <p14:creationId xmlns:p14="http://schemas.microsoft.com/office/powerpoint/2010/main" val="353362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000" u="sng" dirty="0">
                <a:latin typeface="+mj-lt"/>
              </a:rPr>
              <a:t>Invoices</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a:bodyPr>
          <a:lstStyle/>
          <a:p>
            <a:pPr marL="457200" indent="-457200">
              <a:buFont typeface="Arial" panose="020B0604020202020204" pitchFamily="34" charset="0"/>
              <a:buChar char="•"/>
            </a:pPr>
            <a:r>
              <a:rPr lang="en-US" sz="2800" b="0" dirty="0">
                <a:latin typeface="+mn-lt"/>
              </a:rPr>
              <a:t>Invoices are due 15 days after the end of the month. </a:t>
            </a:r>
          </a:p>
          <a:p>
            <a:pPr marL="457200" indent="-457200">
              <a:buFont typeface="Arial" panose="020B0604020202020204" pitchFamily="34" charset="0"/>
              <a:buChar char="•"/>
            </a:pPr>
            <a:r>
              <a:rPr lang="en-US" sz="2800" b="0" dirty="0">
                <a:latin typeface="+mn-lt"/>
              </a:rPr>
              <a:t>We are missing invoices from August from USC Tele-Behavioral Health and Nov and Dec invoices from the Happier Life Project.</a:t>
            </a:r>
          </a:p>
          <a:p>
            <a:pPr marL="457200" indent="-457200">
              <a:buFont typeface="Arial" panose="020B0604020202020204" pitchFamily="34" charset="0"/>
              <a:buChar char="•"/>
            </a:pPr>
            <a:r>
              <a:rPr lang="en-US" sz="2800" b="0" dirty="0">
                <a:latin typeface="+mn-lt"/>
              </a:rPr>
              <a:t>We have not received December invoices from Divine Truth, Health Education Council, Painted Brain, San Diego Youth Services, and Vision y Compromiso.</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700391"/>
          </a:xfrm>
        </p:spPr>
        <p:txBody>
          <a:bodyPr/>
          <a:lstStyle/>
          <a:p>
            <a:r>
              <a:rPr lang="en-US" sz="4400" u="sng" dirty="0">
                <a:latin typeface="+mj-lt"/>
              </a:rPr>
              <a:t>Data Collection and Final Report</a:t>
            </a: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a:bodyPr>
          <a:lstStyle/>
          <a:p>
            <a:pPr marL="457200" indent="-457200">
              <a:buFont typeface="Arial" panose="020B0604020202020204" pitchFamily="34" charset="0"/>
              <a:buChar char="•"/>
            </a:pPr>
            <a:r>
              <a:rPr lang="en-US" sz="2800" b="0" dirty="0">
                <a:latin typeface="+mn-lt"/>
              </a:rPr>
              <a:t>Please continue to enter data forms! </a:t>
            </a:r>
          </a:p>
          <a:p>
            <a:pPr marL="457200" indent="-457200">
              <a:buFont typeface="Arial" panose="020B0604020202020204" pitchFamily="34" charset="0"/>
              <a:buChar char="•"/>
            </a:pPr>
            <a:r>
              <a:rPr lang="en-US" sz="2800" b="0" dirty="0">
                <a:latin typeface="+mn-lt"/>
              </a:rPr>
              <a:t>The Powerbi report sites will remain up through December 31, 2024. </a:t>
            </a:r>
          </a:p>
          <a:p>
            <a:pPr marL="457200" indent="-457200">
              <a:buFont typeface="Arial" panose="020B0604020202020204" pitchFamily="34" charset="0"/>
              <a:buChar char="•"/>
            </a:pPr>
            <a:r>
              <a:rPr lang="en-US" sz="2800" b="0" dirty="0">
                <a:latin typeface="+mn-lt"/>
              </a:rPr>
              <a:t>We will provide each subcontractor with a final PDF of their Powerbi report from each of the three report sites. </a:t>
            </a:r>
          </a:p>
          <a:p>
            <a:pPr marL="457200" indent="-457200">
              <a:buFont typeface="Arial" panose="020B0604020202020204" pitchFamily="34" charset="0"/>
              <a:buChar char="•"/>
            </a:pPr>
            <a:r>
              <a:rPr lang="en-US" sz="2800" b="0" dirty="0">
                <a:latin typeface="+mn-lt"/>
              </a:rPr>
              <a:t>However, we encourage you to pull any data you may want before program’s end. This may be data for a specific time period, or from only certain modes (phone only).</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6645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Program’s End Reporting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Your contract requires you to document the time and place of each training session, the content of the session, the number of participants and their titles.</a:t>
            </a:r>
          </a:p>
          <a:p>
            <a:pPr marL="457200" indent="-457200">
              <a:buFont typeface="Arial" panose="020B0604020202020204" pitchFamily="34" charset="0"/>
              <a:buChar char="•"/>
            </a:pPr>
            <a:r>
              <a:rPr lang="en-US" sz="2800" b="0" dirty="0">
                <a:latin typeface="+mn-lt"/>
              </a:rPr>
              <a:t>Several agencies have asked if they can provide CalHOPE highlights for our final report.</a:t>
            </a:r>
          </a:p>
          <a:p>
            <a:pPr marL="457200" indent="-457200">
              <a:buFont typeface="Arial" panose="020B0604020202020204" pitchFamily="34" charset="0"/>
              <a:buChar char="•"/>
            </a:pPr>
            <a:r>
              <a:rPr lang="en-US" sz="2800" b="0" dirty="0">
                <a:latin typeface="+mn-lt"/>
              </a:rPr>
              <a:t>I would love to receive your highlights, maybe one or two photos, compelling stories of hope, and big events.  </a:t>
            </a:r>
          </a:p>
          <a:p>
            <a:endParaRPr lang="en-US" sz="3200" b="0" dirty="0">
              <a:latin typeface="+mn-lt"/>
            </a:endParaRPr>
          </a:p>
        </p:txBody>
      </p:sp>
    </p:spTree>
    <p:extLst>
      <p:ext uri="{BB962C8B-B14F-4D97-AF65-F5344CB8AC3E}">
        <p14:creationId xmlns:p14="http://schemas.microsoft.com/office/powerpoint/2010/main" val="214344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E3AB-B7CB-80C9-FD70-2C6DE7560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2BDDB-3667-D412-1239-AA24A809A245}"/>
              </a:ext>
            </a:extLst>
          </p:cNvPr>
          <p:cNvSpPr>
            <a:spLocks noGrp="1"/>
          </p:cNvSpPr>
          <p:nvPr>
            <p:ph type="ctrTitle"/>
          </p:nvPr>
        </p:nvSpPr>
        <p:spPr>
          <a:xfrm>
            <a:off x="493860" y="1400783"/>
            <a:ext cx="9710455" cy="1079769"/>
          </a:xfrm>
        </p:spPr>
        <p:txBody>
          <a:bodyPr/>
          <a:lstStyle/>
          <a:p>
            <a:r>
              <a:rPr lang="en-US" sz="4400" u="sng" dirty="0">
                <a:latin typeface="+mj-lt"/>
              </a:rPr>
              <a:t>Funding Opportunity – Feb. 15 Deadline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890DBFEB-0BD5-AF13-0FC6-2B818093CBCC}"/>
              </a:ext>
            </a:extLst>
          </p:cNvPr>
          <p:cNvSpPr>
            <a:spLocks noGrp="1"/>
          </p:cNvSpPr>
          <p:nvPr>
            <p:ph type="body" sz="quarter" idx="11"/>
          </p:nvPr>
        </p:nvSpPr>
        <p:spPr>
          <a:xfrm>
            <a:off x="493861" y="2208179"/>
            <a:ext cx="10499721" cy="4392126"/>
          </a:xfrm>
        </p:spPr>
        <p:txBody>
          <a:bodyPr>
            <a:normAutofit fontScale="77500" lnSpcReduction="20000"/>
          </a:bodyPr>
          <a:lstStyle/>
          <a:p>
            <a:pPr marL="457200" indent="-457200">
              <a:buFont typeface="Arial" panose="020B0604020202020204" pitchFamily="34" charset="0"/>
              <a:buChar char="•"/>
            </a:pPr>
            <a:r>
              <a:rPr lang="en-US" sz="2800" b="0" dirty="0">
                <a:latin typeface="+mn-lt"/>
              </a:rPr>
              <a:t>DHCS has opened a third round of funding for CITED,  Capacity and Infrastructure Transition, Expansion and Development.  A few of our CalHOPE agencies have received this grant. </a:t>
            </a:r>
          </a:p>
          <a:p>
            <a:pPr marL="457200" indent="-457200">
              <a:buFont typeface="Arial" panose="020B0604020202020204" pitchFamily="34" charset="0"/>
              <a:buChar char="•"/>
            </a:pPr>
            <a:r>
              <a:rPr lang="en-US" sz="2800" b="0" dirty="0">
                <a:latin typeface="+mn-lt"/>
              </a:rPr>
              <a:t>Applicants that receive CITED funding must be actively contracted to provide ECM/Community Supports or have a signed attestation from an Medi-Cal Managed Care Plan (MCP) or other entity that they intend to contract with to provide ECM/Community Supports in a timely manner. </a:t>
            </a:r>
          </a:p>
          <a:p>
            <a:pPr marL="457200" indent="-457200">
              <a:buFont typeface="Arial" panose="020B0604020202020204" pitchFamily="34" charset="0"/>
              <a:buChar char="•"/>
            </a:pPr>
            <a:r>
              <a:rPr lang="en-US" sz="2800" b="0" dirty="0">
                <a:latin typeface="+mn-lt"/>
              </a:rPr>
              <a:t>Your agency should reach out to the MCPs in your counties to inquire about providing ECM/Community Supports for them and receiving a signed attestation. </a:t>
            </a:r>
          </a:p>
          <a:p>
            <a:pPr marL="457200" indent="-457200">
              <a:buFont typeface="Arial" panose="020B0604020202020204" pitchFamily="34" charset="0"/>
              <a:buChar char="•"/>
            </a:pPr>
            <a:r>
              <a:rPr lang="en-US" sz="2800" b="0" dirty="0">
                <a:latin typeface="+mn-lt"/>
              </a:rPr>
              <a:t>You can find much more information about this grant at: https://www.ca-path.com/cited</a:t>
            </a:r>
          </a:p>
          <a:p>
            <a:pPr marL="457200" indent="-457200">
              <a:buFont typeface="Arial" panose="020B0604020202020204" pitchFamily="34" charset="0"/>
              <a:buChar char="•"/>
            </a:pPr>
            <a:endParaRPr lang="en-US" sz="2800" b="0" dirty="0">
              <a:latin typeface="+mn-lt"/>
            </a:endParaRPr>
          </a:p>
          <a:p>
            <a:endParaRPr lang="en-US" sz="3200" b="0" dirty="0">
              <a:latin typeface="+mn-lt"/>
            </a:endParaRPr>
          </a:p>
        </p:txBody>
      </p:sp>
    </p:spTree>
    <p:extLst>
      <p:ext uri="{BB962C8B-B14F-4D97-AF65-F5344CB8AC3E}">
        <p14:creationId xmlns:p14="http://schemas.microsoft.com/office/powerpoint/2010/main" val="406992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1449421"/>
            <a:ext cx="8445858" cy="5150883"/>
          </a:xfrm>
        </p:spPr>
        <p:txBody>
          <a:bodyPr/>
          <a:lstStyle/>
          <a:p>
            <a:pPr marR="0">
              <a:spcBef>
                <a:spcPts val="0"/>
              </a:spcBef>
              <a:spcAft>
                <a:spcPts val="0"/>
              </a:spcAft>
            </a:pP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r>
              <a:rPr lang="en-US" sz="4400" u="sng" dirty="0">
                <a:latin typeface="+mj-lt"/>
                <a:ea typeface="Calibri" panose="020F0502020204030204" pitchFamily="34" charset="0"/>
              </a:rPr>
              <a:t>NorCal 988</a:t>
            </a:r>
            <a:br>
              <a:rPr lang="en-US" sz="4400" u="sng" dirty="0">
                <a:latin typeface="+mj-lt"/>
                <a:ea typeface="Calibri" panose="020F0502020204030204" pitchFamily="34" charset="0"/>
              </a:rPr>
            </a:br>
            <a:r>
              <a:rPr lang="en-US" sz="2800" dirty="0" err="1">
                <a:latin typeface="+mn-lt"/>
                <a:ea typeface="Calibri" panose="020F0502020204030204" pitchFamily="34" charset="0"/>
              </a:rPr>
              <a:t>Wellspace</a:t>
            </a:r>
            <a:r>
              <a:rPr lang="en-US" sz="2800" dirty="0">
                <a:latin typeface="+mn-lt"/>
                <a:ea typeface="Calibri" panose="020F0502020204030204" pitchFamily="34" charset="0"/>
              </a:rPr>
              <a:t> Health in Sacramento was awarded the contract for 988 for 32 counties in Northern California.</a:t>
            </a:r>
            <a:br>
              <a:rPr lang="en-US" sz="2800" dirty="0">
                <a:latin typeface="+mn-lt"/>
                <a:ea typeface="Calibri" panose="020F0502020204030204" pitchFamily="34" charset="0"/>
              </a:rPr>
            </a:br>
            <a:br>
              <a:rPr lang="en-US" sz="2800" dirty="0">
                <a:latin typeface="+mn-lt"/>
                <a:ea typeface="Calibri" panose="020F0502020204030204" pitchFamily="34" charset="0"/>
              </a:rPr>
            </a:br>
            <a:r>
              <a:rPr lang="en-US" sz="2800" dirty="0">
                <a:latin typeface="+mn-lt"/>
                <a:ea typeface="Calibri" panose="020F0502020204030204" pitchFamily="34" charset="0"/>
              </a:rPr>
              <a:t>Currently, all its staff work out of an office in Sacramento.</a:t>
            </a:r>
            <a:br>
              <a:rPr lang="en-US" sz="2800" dirty="0">
                <a:latin typeface="+mn-lt"/>
                <a:ea typeface="Calibri" panose="020F0502020204030204" pitchFamily="34" charset="0"/>
              </a:rPr>
            </a:br>
            <a:r>
              <a:rPr lang="en-US" sz="2800" dirty="0" err="1">
                <a:latin typeface="+mn-lt"/>
                <a:ea typeface="Calibri" panose="020F0502020204030204" pitchFamily="34" charset="0"/>
              </a:rPr>
              <a:t>Wellspace</a:t>
            </a:r>
            <a:r>
              <a:rPr lang="en-US" sz="2800" dirty="0">
                <a:latin typeface="+mn-lt"/>
                <a:ea typeface="Calibri" panose="020F0502020204030204" pitchFamily="34" charset="0"/>
              </a:rPr>
              <a:t> is anticipating large call volume increases after the 988 advertising begins in earnest.</a:t>
            </a:r>
            <a:br>
              <a:rPr lang="en-US" sz="2800" dirty="0">
                <a:latin typeface="+mn-lt"/>
                <a:ea typeface="Calibri" panose="020F0502020204030204" pitchFamily="34" charset="0"/>
              </a:rPr>
            </a:br>
            <a:br>
              <a:rPr lang="en-US" sz="2800" dirty="0">
                <a:latin typeface="+mn-lt"/>
                <a:ea typeface="Calibri" panose="020F0502020204030204" pitchFamily="34" charset="0"/>
              </a:rPr>
            </a:br>
            <a:r>
              <a:rPr lang="en-US" sz="2800" dirty="0" err="1">
                <a:latin typeface="+mn-lt"/>
                <a:ea typeface="Calibri" panose="020F0502020204030204" pitchFamily="34" charset="0"/>
              </a:rPr>
              <a:t>Wellspace</a:t>
            </a:r>
            <a:r>
              <a:rPr lang="en-US" sz="2800" dirty="0">
                <a:latin typeface="+mn-lt"/>
                <a:ea typeface="Calibri" panose="020F0502020204030204" pitchFamily="34" charset="0"/>
              </a:rPr>
              <a:t> is interested in hiring peer counselors for this work and anticipates counselors working remote.</a:t>
            </a:r>
            <a:br>
              <a:rPr lang="en-US" sz="2800" dirty="0">
                <a:latin typeface="+mn-lt"/>
                <a:ea typeface="Calibri" panose="020F0502020204030204" pitchFamily="34" charset="0"/>
              </a:rPr>
            </a:br>
            <a:br>
              <a:rPr lang="en-US" sz="2800" dirty="0">
                <a:latin typeface="+mn-lt"/>
                <a:ea typeface="Calibri" panose="020F0502020204030204" pitchFamily="34" charset="0"/>
              </a:rPr>
            </a:br>
            <a:r>
              <a:rPr lang="en-US" sz="2800" dirty="0">
                <a:latin typeface="+mn-lt"/>
                <a:ea typeface="Calibri" panose="020F0502020204030204" pitchFamily="34" charset="0"/>
              </a:rPr>
              <a:t>I will forward any hiring information I receive from </a:t>
            </a:r>
            <a:r>
              <a:rPr lang="en-US" sz="2800" dirty="0" err="1">
                <a:latin typeface="+mn-lt"/>
                <a:ea typeface="Calibri" panose="020F0502020204030204" pitchFamily="34" charset="0"/>
              </a:rPr>
              <a:t>Wellspace</a:t>
            </a:r>
            <a:r>
              <a:rPr lang="en-US" sz="2800" dirty="0">
                <a:latin typeface="+mn-lt"/>
                <a:ea typeface="Calibri" panose="020F0502020204030204" pitchFamily="34" charset="0"/>
              </a:rPr>
              <a:t>. </a:t>
            </a:r>
            <a:br>
              <a:rPr lang="en-US" sz="2800" dirty="0">
                <a:latin typeface="+mn-lt"/>
                <a:ea typeface="Calibri" panose="020F0502020204030204" pitchFamily="34" charset="0"/>
              </a:rPr>
            </a:br>
            <a:endParaRPr lang="en-US" sz="2400" dirty="0">
              <a:latin typeface="+mn-lt"/>
            </a:endParaRP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9066179" y="2697103"/>
            <a:ext cx="2704288"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5D29-6FCE-4322-F0E5-58A0F8848D8C}"/>
              </a:ext>
            </a:extLst>
          </p:cNvPr>
          <p:cNvSpPr>
            <a:spLocks noGrp="1"/>
          </p:cNvSpPr>
          <p:nvPr>
            <p:ph type="ctrTitle"/>
          </p:nvPr>
        </p:nvSpPr>
        <p:spPr>
          <a:xfrm>
            <a:off x="493862" y="1517751"/>
            <a:ext cx="8941968" cy="857741"/>
          </a:xfrm>
        </p:spPr>
        <p:txBody>
          <a:bodyPr/>
          <a:lstStyle/>
          <a:p>
            <a:r>
              <a:rPr lang="en-US" sz="4000" u="sng" dirty="0">
                <a:latin typeface="+mj-lt"/>
              </a:rPr>
              <a:t>February is African-American/Black History Month</a:t>
            </a:r>
          </a:p>
        </p:txBody>
      </p:sp>
      <p:sp>
        <p:nvSpPr>
          <p:cNvPr id="3" name="Text Placeholder 2">
            <a:extLst>
              <a:ext uri="{FF2B5EF4-FFF2-40B4-BE49-F238E27FC236}">
                <a16:creationId xmlns:a16="http://schemas.microsoft.com/office/drawing/2014/main" id="{0ED77D3C-DDB1-F70E-18B3-537AF859B29E}"/>
              </a:ext>
            </a:extLst>
          </p:cNvPr>
          <p:cNvSpPr>
            <a:spLocks noGrp="1"/>
          </p:cNvSpPr>
          <p:nvPr>
            <p:ph type="body" sz="quarter" idx="11"/>
          </p:nvPr>
        </p:nvSpPr>
        <p:spPr>
          <a:xfrm>
            <a:off x="493861" y="2461098"/>
            <a:ext cx="9515901" cy="3778033"/>
          </a:xfrm>
        </p:spPr>
        <p:txBody>
          <a:bodyPr>
            <a:normAutofit/>
          </a:bodyPr>
          <a:lstStyle/>
          <a:p>
            <a:r>
              <a:rPr lang="en-US" sz="2400" dirty="0">
                <a:latin typeface="+mn-lt"/>
              </a:rPr>
              <a:t>On February 8</a:t>
            </a:r>
            <a:r>
              <a:rPr lang="en-US" sz="2400" baseline="30000" dirty="0">
                <a:latin typeface="+mn-lt"/>
              </a:rPr>
              <a:t>th</a:t>
            </a:r>
            <a:r>
              <a:rPr lang="en-US" sz="2400" dirty="0">
                <a:latin typeface="+mn-lt"/>
              </a:rPr>
              <a:t>, we will have a presentation on serving People of African Descent/Black.</a:t>
            </a:r>
          </a:p>
          <a:p>
            <a:r>
              <a:rPr lang="en-US" sz="2400" dirty="0">
                <a:latin typeface="+mn-lt"/>
              </a:rPr>
              <a:t>Thank you to Gigi Crowder for taking the lead on this presentation.</a:t>
            </a:r>
          </a:p>
          <a:p>
            <a:r>
              <a:rPr lang="en-US" sz="2400" dirty="0">
                <a:latin typeface="+mn-lt"/>
              </a:rPr>
              <a:t>We would like to invite other subs to also present. You don’t need to be black/A-A to present; only if you have insight into serving this diverse population.</a:t>
            </a:r>
          </a:p>
        </p:txBody>
      </p:sp>
    </p:spTree>
    <p:extLst>
      <p:ext uri="{BB962C8B-B14F-4D97-AF65-F5344CB8AC3E}">
        <p14:creationId xmlns:p14="http://schemas.microsoft.com/office/powerpoint/2010/main" val="341863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528310" y="1799618"/>
            <a:ext cx="4161256" cy="3525576"/>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Thursday, February 8th, </a:t>
            </a:r>
          </a:p>
          <a:p>
            <a:r>
              <a:rPr lang="en-US" sz="2800" dirty="0">
                <a:solidFill>
                  <a:srgbClr val="0F6775"/>
                </a:solidFill>
                <a:latin typeface="+mn-lt"/>
              </a:rPr>
              <a:t>11-11:30 am</a:t>
            </a:r>
          </a:p>
          <a:p>
            <a:r>
              <a:rPr lang="en-US" sz="2800" dirty="0">
                <a:solidFill>
                  <a:srgbClr val="0F6775"/>
                </a:solidFill>
                <a:latin typeface="+mn-lt"/>
              </a:rPr>
              <a:t>Support Specialists are welcome to attend.</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Jasi.Milton@calmhsa.org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7"/>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Taylor Intermill</DisplayName>
        <AccountId>2408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1" ma:contentTypeDescription="Create a new document." ma:contentTypeScope="" ma:versionID="79e3be6755d29143bdc8742c99166ce9">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e63ce96c39a25f097812a9409f7997bd"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08b51a6c-15c5-468c-9d03-3812a6e79002"/>
    <ds:schemaRef ds:uri="0d3af850-0b13-4baf-a174-42fc113cc3dc"/>
    <ds:schemaRef ds:uri="bdde9dca-b655-4c82-9756-0719d4cc3ad5"/>
    <ds:schemaRef ds:uri="e72316aa-6b3f-4c25-bd78-ac2235cf7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ECB7B9-8172-4F7E-ACA4-581F333D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11943</TotalTime>
  <Words>659</Words>
  <Application>Microsoft Office PowerPoint</Application>
  <PresentationFormat>Widescreen</PresentationFormat>
  <Paragraphs>37</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Bebas Neue</vt:lpstr>
      <vt:lpstr>Calibri</vt:lpstr>
      <vt:lpstr>Poppins</vt:lpstr>
      <vt:lpstr>Office Theme</vt:lpstr>
      <vt:lpstr>CalHOPE Support Program Supervisors’ Meeting  January 25, 2024           </vt:lpstr>
      <vt:lpstr>Devices</vt:lpstr>
      <vt:lpstr>Invoices </vt:lpstr>
      <vt:lpstr>Data Collection and Final Report</vt:lpstr>
      <vt:lpstr>Program’s End Reporting  </vt:lpstr>
      <vt:lpstr>Funding Opportunity – Feb. 15 Deadline  </vt:lpstr>
      <vt:lpstr>     NorCal 988 Wellspace Health in Sacramento was awarded the contract for 988 for 32 counties in Northern California.  Currently, all its staff work out of an office in Sacramento. Wellspace is anticipating large call volume increases after the 988 advertising begins in earnest.  Wellspace is interested in hiring peer counselors for this work and anticipates counselors working remote.  I will forward any hiring information I receive from Wellspace.  </vt:lpstr>
      <vt:lpstr>February is African-American/Black History Month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7</cp:revision>
  <dcterms:created xsi:type="dcterms:W3CDTF">2023-01-16T14:40:28Z</dcterms:created>
  <dcterms:modified xsi:type="dcterms:W3CDTF">2024-01-25T23:15:03Z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